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73" r:id="rId2"/>
    <p:sldId id="550" r:id="rId3"/>
    <p:sldId id="472" r:id="rId4"/>
    <p:sldId id="476" r:id="rId5"/>
    <p:sldId id="619" r:id="rId6"/>
    <p:sldId id="553" r:id="rId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447" autoAdjust="0"/>
  </p:normalViewPr>
  <p:slideViewPr>
    <p:cSldViewPr>
      <p:cViewPr varScale="1">
        <p:scale>
          <a:sx n="97" d="100"/>
          <a:sy n="97" d="100"/>
        </p:scale>
        <p:origin x="90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5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932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2758" cy="465456"/>
          </a:xfrm>
          <a:prstGeom prst="rect">
            <a:avLst/>
          </a:prstGeom>
        </p:spPr>
        <p:txBody>
          <a:bodyPr vert="horz" lIns="92613" tIns="46306" rIns="92613" bIns="4630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746" y="0"/>
            <a:ext cx="3042757" cy="465456"/>
          </a:xfrm>
          <a:prstGeom prst="rect">
            <a:avLst/>
          </a:prstGeom>
        </p:spPr>
        <p:txBody>
          <a:bodyPr vert="horz" lIns="92613" tIns="46306" rIns="92613" bIns="46306" rtlCol="0"/>
          <a:lstStyle>
            <a:lvl1pPr algn="r">
              <a:defRPr sz="1200"/>
            </a:lvl1pPr>
          </a:lstStyle>
          <a:p>
            <a:fld id="{33DFBB9E-35BB-4188-98EE-BBD0DAE39057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029"/>
            <a:ext cx="3042758" cy="465456"/>
          </a:xfrm>
          <a:prstGeom prst="rect">
            <a:avLst/>
          </a:prstGeom>
        </p:spPr>
        <p:txBody>
          <a:bodyPr vert="horz" lIns="92613" tIns="46306" rIns="92613" bIns="4630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746" y="8842029"/>
            <a:ext cx="3042757" cy="465456"/>
          </a:xfrm>
          <a:prstGeom prst="rect">
            <a:avLst/>
          </a:prstGeom>
        </p:spPr>
        <p:txBody>
          <a:bodyPr vert="horz" lIns="92613" tIns="46306" rIns="92613" bIns="46306" rtlCol="0" anchor="b"/>
          <a:lstStyle>
            <a:lvl1pPr algn="r">
              <a:defRPr sz="1200"/>
            </a:lvl1pPr>
          </a:lstStyle>
          <a:p>
            <a:fld id="{D5D02539-67CB-4FAD-B41A-726C56AA4B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952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4" cy="465456"/>
          </a:xfrm>
          <a:prstGeom prst="rect">
            <a:avLst/>
          </a:prstGeom>
        </p:spPr>
        <p:txBody>
          <a:bodyPr vert="horz" lIns="92613" tIns="46306" rIns="92613" bIns="4630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4" cy="465456"/>
          </a:xfrm>
          <a:prstGeom prst="rect">
            <a:avLst/>
          </a:prstGeom>
        </p:spPr>
        <p:txBody>
          <a:bodyPr vert="horz" lIns="92613" tIns="46306" rIns="92613" bIns="46306" rtlCol="0"/>
          <a:lstStyle>
            <a:lvl1pPr algn="r">
              <a:defRPr sz="1200"/>
            </a:lvl1pPr>
          </a:lstStyle>
          <a:p>
            <a:fld id="{BFF4CE9E-4139-4D90-AABB-AE1E7F225A72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13" tIns="46306" rIns="92613" bIns="4630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6"/>
          </a:xfrm>
          <a:prstGeom prst="rect">
            <a:avLst/>
          </a:prstGeom>
        </p:spPr>
        <p:txBody>
          <a:bodyPr vert="horz" lIns="92613" tIns="46306" rIns="92613" bIns="4630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29"/>
            <a:ext cx="3043344" cy="465456"/>
          </a:xfrm>
          <a:prstGeom prst="rect">
            <a:avLst/>
          </a:prstGeom>
        </p:spPr>
        <p:txBody>
          <a:bodyPr vert="horz" lIns="92613" tIns="46306" rIns="92613" bIns="4630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4" cy="465456"/>
          </a:xfrm>
          <a:prstGeom prst="rect">
            <a:avLst/>
          </a:prstGeom>
        </p:spPr>
        <p:txBody>
          <a:bodyPr vert="horz" lIns="92613" tIns="46306" rIns="92613" bIns="46306" rtlCol="0" anchor="b"/>
          <a:lstStyle>
            <a:lvl1pPr algn="r">
              <a:defRPr sz="1200"/>
            </a:lvl1pPr>
          </a:lstStyle>
          <a:p>
            <a:fld id="{6C216DD2-66D0-46A0-9E75-EDBFF54B74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106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16DD2-66D0-46A0-9E75-EDBFF54B748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29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693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62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92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53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89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3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772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23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276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7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E5465-4C8F-4732-87FB-95E0204FAAC3}" type="datetimeFigureOut">
              <a:rPr lang="en-US" smtClean="0"/>
              <a:t>5/12/2019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D0081-D8C8-4209-90E9-13A923A5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179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76200"/>
            <a:ext cx="6172200" cy="533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00200" y="54864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Basic Income Guarantee (BIG)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2012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" y="76200"/>
            <a:ext cx="89916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/>
              <a:t>‘It </a:t>
            </a:r>
            <a:r>
              <a:rPr lang="en-US" sz="3500" dirty="0"/>
              <a:t>is difficult to get a man to understand something, when his salary depends on his not understanding </a:t>
            </a:r>
            <a:r>
              <a:rPr lang="en-US" sz="3500" dirty="0" smtClean="0"/>
              <a:t>it</a:t>
            </a:r>
            <a:r>
              <a:rPr lang="en-US" sz="3500" dirty="0"/>
              <a:t> </a:t>
            </a:r>
            <a:r>
              <a:rPr lang="en-US" sz="3500" dirty="0" smtClean="0"/>
              <a:t>[sic].’</a:t>
            </a:r>
            <a:endParaRPr lang="en-US" sz="3500" dirty="0"/>
          </a:p>
          <a:p>
            <a:endParaRPr lang="en-US" sz="3500" dirty="0"/>
          </a:p>
          <a:p>
            <a:r>
              <a:rPr lang="en-US" sz="3500" dirty="0"/>
              <a:t>Upton </a:t>
            </a:r>
            <a:r>
              <a:rPr lang="en-US" sz="3500" dirty="0" smtClean="0"/>
              <a:t>Sinclair</a:t>
            </a:r>
          </a:p>
          <a:p>
            <a:r>
              <a:rPr lang="en-US" sz="3500" dirty="0" smtClean="0"/>
              <a:t>author of </a:t>
            </a:r>
            <a:r>
              <a:rPr lang="en-US" sz="3500" i="1" dirty="0" smtClean="0"/>
              <a:t>The Jungle </a:t>
            </a:r>
            <a:r>
              <a:rPr lang="en-US" sz="3500" dirty="0" smtClean="0"/>
              <a:t>(1906)</a:t>
            </a:r>
            <a:endParaRPr lang="en-US" sz="3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2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What is a basic income?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9600" dirty="0" smtClean="0"/>
              <a:t>Helps </a:t>
            </a:r>
            <a:r>
              <a:rPr lang="en-US" sz="9600" dirty="0"/>
              <a:t>cover </a:t>
            </a:r>
            <a:r>
              <a:rPr lang="en-US" sz="9600" dirty="0" smtClean="0"/>
              <a:t>basic needs (e.g. food</a:t>
            </a:r>
            <a:r>
              <a:rPr lang="en-US" sz="9600" dirty="0"/>
              <a:t>, </a:t>
            </a:r>
            <a:r>
              <a:rPr lang="en-US" sz="9600" dirty="0" smtClean="0"/>
              <a:t>transportation, utilities).</a:t>
            </a:r>
          </a:p>
          <a:p>
            <a:pPr marL="0" indent="0">
              <a:buNone/>
            </a:pPr>
            <a:endParaRPr lang="en-US" sz="9600" dirty="0"/>
          </a:p>
          <a:p>
            <a:r>
              <a:rPr lang="en-US" sz="9600" dirty="0"/>
              <a:t>Regular </a:t>
            </a:r>
            <a:r>
              <a:rPr lang="en-US" sz="9600" dirty="0" smtClean="0"/>
              <a:t>cash payment (say monthly) </a:t>
            </a:r>
            <a:r>
              <a:rPr lang="en-US" sz="9600" dirty="0"/>
              <a:t>to each legal </a:t>
            </a:r>
            <a:r>
              <a:rPr lang="en-US" sz="9600" dirty="0" smtClean="0"/>
              <a:t>resident. </a:t>
            </a:r>
          </a:p>
          <a:p>
            <a:endParaRPr lang="en-US" sz="9600" dirty="0"/>
          </a:p>
          <a:p>
            <a:pPr marL="0" indent="0">
              <a:buNone/>
            </a:pPr>
            <a:r>
              <a:rPr lang="en-US" sz="9600" dirty="0"/>
              <a:t>	</a:t>
            </a:r>
            <a:r>
              <a:rPr lang="en-US" sz="9600" dirty="0" smtClean="0"/>
              <a:t>	</a:t>
            </a:r>
            <a:r>
              <a:rPr lang="en-US" sz="9600" dirty="0" smtClean="0">
                <a:sym typeface="Wingdings 3" panose="05040102010807070707" pitchFamily="18" charset="2"/>
              </a:rPr>
              <a:t> </a:t>
            </a:r>
            <a:r>
              <a:rPr lang="en-US" sz="9600" dirty="0" smtClean="0"/>
              <a:t>Cash </a:t>
            </a:r>
            <a:r>
              <a:rPr lang="en-US" sz="9600" dirty="0"/>
              <a:t>= flexibility.</a:t>
            </a:r>
          </a:p>
          <a:p>
            <a:pPr marL="0" indent="0">
              <a:buNone/>
            </a:pPr>
            <a:endParaRPr lang="en-US" sz="9600" dirty="0"/>
          </a:p>
          <a:p>
            <a:r>
              <a:rPr lang="en-US" sz="9600" dirty="0" smtClean="0"/>
              <a:t>Universal: everyone gets it.</a:t>
            </a:r>
          </a:p>
          <a:p>
            <a:endParaRPr lang="en-US" sz="9600" dirty="0"/>
          </a:p>
          <a:p>
            <a:r>
              <a:rPr lang="en-US" sz="9600" dirty="0"/>
              <a:t>Unconditional: e</a:t>
            </a:r>
            <a:r>
              <a:rPr lang="en-US" sz="9600" dirty="0" smtClean="0"/>
              <a:t>ach </a:t>
            </a:r>
            <a:r>
              <a:rPr lang="en-US" sz="9600" dirty="0"/>
              <a:t>recipient decides how to spend </a:t>
            </a:r>
            <a:r>
              <a:rPr lang="en-US" sz="9600" dirty="0" smtClean="0"/>
              <a:t>their income.</a:t>
            </a:r>
          </a:p>
          <a:p>
            <a:endParaRPr lang="en-US" sz="9600" dirty="0"/>
          </a:p>
          <a:p>
            <a:r>
              <a:rPr lang="en-US" sz="9600" dirty="0"/>
              <a:t>Add-ons for special </a:t>
            </a:r>
            <a:r>
              <a:rPr lang="en-US" sz="9600" dirty="0" smtClean="0"/>
              <a:t>needs such </a:t>
            </a:r>
            <a:r>
              <a:rPr lang="en-US" sz="9600" dirty="0"/>
              <a:t>as disability</a:t>
            </a:r>
            <a:r>
              <a:rPr lang="en-US" sz="9600" dirty="0" smtClean="0"/>
              <a:t>.</a:t>
            </a:r>
            <a:endParaRPr lang="en-US" sz="9600" dirty="0"/>
          </a:p>
          <a:p>
            <a:endParaRPr lang="en-US" sz="3100" dirty="0" smtClean="0"/>
          </a:p>
          <a:p>
            <a:endParaRPr lang="en-US" sz="3100" dirty="0"/>
          </a:p>
          <a:p>
            <a:pPr marL="0" indent="0">
              <a:buNone/>
            </a:pPr>
            <a:endParaRPr lang="en-US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69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How to pay for a basic income?</a:t>
            </a:r>
            <a:br>
              <a:rPr lang="en-US" b="1" dirty="0" smtClean="0"/>
            </a:br>
            <a:r>
              <a:rPr lang="en-US" sz="3700" dirty="0" smtClean="0"/>
              <a:t>(partial list)</a:t>
            </a:r>
            <a:endParaRPr lang="en-US" sz="37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5800" dirty="0" smtClean="0"/>
              <a:t>Reprioritize government spending (e.g. military expenditure, fossil fuel subsides).</a:t>
            </a:r>
          </a:p>
          <a:p>
            <a:pPr marL="0" indent="0">
              <a:buNone/>
            </a:pPr>
            <a:endParaRPr lang="en-US" sz="5800" dirty="0"/>
          </a:p>
          <a:p>
            <a:r>
              <a:rPr lang="en-US" sz="5800" dirty="0"/>
              <a:t>Pollution taxes.</a:t>
            </a:r>
          </a:p>
          <a:p>
            <a:endParaRPr lang="en-US" sz="5800" dirty="0"/>
          </a:p>
          <a:p>
            <a:r>
              <a:rPr lang="en-US" sz="5800" dirty="0" smtClean="0"/>
              <a:t>Close tax loopholes.</a:t>
            </a:r>
          </a:p>
          <a:p>
            <a:endParaRPr lang="en-US" sz="5800" dirty="0"/>
          </a:p>
          <a:p>
            <a:r>
              <a:rPr lang="en-US" sz="5800" dirty="0" smtClean="0"/>
              <a:t>Patent fees.</a:t>
            </a:r>
            <a:endParaRPr lang="en-US" sz="5800" dirty="0"/>
          </a:p>
          <a:p>
            <a:pPr marL="0" indent="0">
              <a:buNone/>
            </a:pPr>
            <a:endParaRPr lang="en-US" sz="5800" dirty="0"/>
          </a:p>
          <a:p>
            <a:r>
              <a:rPr lang="en-US" sz="5800" dirty="0" smtClean="0"/>
              <a:t>Financial transaction taxes.</a:t>
            </a:r>
          </a:p>
          <a:p>
            <a:endParaRPr lang="en-US" sz="5800" dirty="0"/>
          </a:p>
          <a:p>
            <a:r>
              <a:rPr lang="en-US" sz="5800" dirty="0" smtClean="0"/>
              <a:t>Charge companies </a:t>
            </a:r>
            <a:r>
              <a:rPr lang="en-US" sz="5800" dirty="0"/>
              <a:t>royalties for extracting resources on </a:t>
            </a:r>
            <a:r>
              <a:rPr lang="en-US" sz="5800" dirty="0" smtClean="0"/>
              <a:t>public lands.</a:t>
            </a:r>
          </a:p>
          <a:p>
            <a:pPr marL="0" indent="0">
              <a:buNone/>
            </a:pPr>
            <a:endParaRPr lang="en-US" sz="4500" dirty="0" smtClean="0"/>
          </a:p>
          <a:p>
            <a:pPr marL="0" indent="0">
              <a:buNone/>
            </a:pPr>
            <a:endParaRPr lang="en-US" sz="4500" dirty="0" smtClean="0"/>
          </a:p>
          <a:p>
            <a:pPr marL="0" indent="0">
              <a:buNone/>
            </a:pPr>
            <a:endParaRPr lang="en-US" sz="4500" dirty="0"/>
          </a:p>
          <a:p>
            <a:pPr marL="0" indent="0">
              <a:buNone/>
            </a:pPr>
            <a:endParaRPr lang="en-US" sz="35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5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" y="228600"/>
            <a:ext cx="8873613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Legitimate questions…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to stop landlords from raising rents or food prices going up?</a:t>
            </a:r>
          </a:p>
          <a:p>
            <a:endParaRPr lang="en-US" dirty="0"/>
          </a:p>
          <a:p>
            <a:r>
              <a:rPr lang="en-US" dirty="0" smtClean="0"/>
              <a:t>How would a basic income affect the job market? Who would do the “dirty work”?</a:t>
            </a:r>
          </a:p>
          <a:p>
            <a:endParaRPr lang="en-US" dirty="0"/>
          </a:p>
          <a:p>
            <a:r>
              <a:rPr lang="en-US" dirty="0" smtClean="0"/>
              <a:t>How </a:t>
            </a:r>
            <a:r>
              <a:rPr lang="en-US" smtClean="0"/>
              <a:t>to adequately fund </a:t>
            </a:r>
            <a:r>
              <a:rPr lang="en-US" dirty="0" smtClean="0"/>
              <a:t>a basic </a:t>
            </a:r>
            <a:r>
              <a:rPr lang="en-US" smtClean="0"/>
              <a:t>income?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772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6991</TotalTime>
  <Words>159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 3</vt:lpstr>
      <vt:lpstr>Office Theme</vt:lpstr>
      <vt:lpstr>PowerPoint Presentation</vt:lpstr>
      <vt:lpstr>PowerPoint Presentation</vt:lpstr>
      <vt:lpstr>What is a basic income?</vt:lpstr>
      <vt:lpstr>How to pay for a basic income? (partial list)</vt:lpstr>
      <vt:lpstr>PowerPoint Presentation</vt:lpstr>
      <vt:lpstr>Legitimate questions…</vt:lpstr>
    </vt:vector>
  </TitlesOfParts>
  <Company>SFSU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“Growthmania”</dc:title>
  <dc:creator>Huia Richard  Hutton</dc:creator>
  <cp:lastModifiedBy>Huia Richard Hutton</cp:lastModifiedBy>
  <cp:revision>1170</cp:revision>
  <cp:lastPrinted>2018-04-10T18:36:39Z</cp:lastPrinted>
  <dcterms:created xsi:type="dcterms:W3CDTF">2013-01-30T23:16:14Z</dcterms:created>
  <dcterms:modified xsi:type="dcterms:W3CDTF">2019-05-12T18:50:22Z</dcterms:modified>
</cp:coreProperties>
</file>